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257" r:id="rId3"/>
    <p:sldId id="280" r:id="rId4"/>
    <p:sldId id="300" r:id="rId5"/>
    <p:sldId id="282" r:id="rId6"/>
    <p:sldId id="299" r:id="rId7"/>
    <p:sldId id="283" r:id="rId8"/>
    <p:sldId id="284" r:id="rId9"/>
    <p:sldId id="285" r:id="rId10"/>
    <p:sldId id="286" r:id="rId11"/>
    <p:sldId id="288" r:id="rId12"/>
    <p:sldId id="290" r:id="rId13"/>
    <p:sldId id="291" r:id="rId14"/>
    <p:sldId id="295" r:id="rId15"/>
    <p:sldId id="297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8000"/>
    <a:srgbClr val="4D4D4D"/>
    <a:srgbClr val="B92D14"/>
    <a:srgbClr val="35759D"/>
    <a:srgbClr val="35B19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9229" autoAdjust="0"/>
  </p:normalViewPr>
  <p:slideViewPr>
    <p:cSldViewPr>
      <p:cViewPr>
        <p:scale>
          <a:sx n="80" d="100"/>
          <a:sy n="80" d="100"/>
        </p:scale>
        <p:origin x="-121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F1FED6-CBAE-4606-B28D-3067BC354A9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106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702195-AA85-470B-B8D5-3D0B4B7B414E}" type="slidenum">
              <a:rPr lang="en-US" altLang="uk-UA" sz="1200" smtClean="0"/>
              <a:pPr/>
              <a:t>2</a:t>
            </a:fld>
            <a:endParaRPr lang="en-US" altLang="uk-UA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746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7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31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68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17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2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23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8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8" y="4419600"/>
            <a:ext cx="8915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Microsoft Himalaya"/>
              </a:rPr>
              <a:t>Тема досвіду роботи:</a:t>
            </a:r>
            <a:endParaRPr lang="ru-RU" sz="1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Microsoft Himalay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000" b="1" u="none" strike="noStrike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Microsoft Himalaya"/>
              </a:rPr>
              <a:t> </a:t>
            </a: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Microsoft Himalaya"/>
              </a:rPr>
              <a:t> «Формування екологічного світорозуміння </a:t>
            </a:r>
            <a:endParaRPr lang="ru-RU" sz="1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Microsoft Himalay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Microsoft Himalaya"/>
              </a:rPr>
              <a:t>дошкільників»</a:t>
            </a:r>
            <a:endParaRPr lang="ru-RU" sz="14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Microsoft Himalay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Microsoft Himalaya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Calibri"/>
              <a:ea typeface="Calibri"/>
              <a:cs typeface="Microsoft Himala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7874" y="1828800"/>
            <a:ext cx="659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Всеукраїнський фестиваль </a:t>
            </a:r>
          </a:p>
          <a:p>
            <a:pPr lvl="0" algn="ctr"/>
            <a:r>
              <a:rPr lang="uk-UA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«Сучасне </a:t>
            </a:r>
            <a:r>
              <a:rPr lang="uk-UA" b="1" u="sng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під крилами захисту</a:t>
            </a:r>
            <a:r>
              <a:rPr lang="uk-UA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8761" y="668488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lnSpc>
                <a:spcPct val="80000"/>
              </a:lnSpc>
            </a:pP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Комунальний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заклад</a:t>
            </a:r>
          </a:p>
          <a:p>
            <a:pPr lvl="0" algn="ctr" eaLnBrk="1" hangingPunct="1">
              <a:lnSpc>
                <a:spcPct val="80000"/>
              </a:lnSpc>
            </a:pP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Слатинський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 eaLnBrk="1" hangingPunct="1">
              <a:lnSpc>
                <a:spcPct val="80000"/>
              </a:lnSpc>
            </a:pP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Дергачівської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</a:p>
          <a:p>
            <a:pPr lvl="0" algn="ctr" eaLnBrk="1" hangingPunct="1">
              <a:lnSpc>
                <a:spcPct val="80000"/>
              </a:lnSpc>
            </a:pP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altLang="uk-UA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altLang="uk-UA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461" y="2819400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u="sng" dirty="0">
                <a:solidFill>
                  <a:srgbClr val="000000"/>
                </a:solidFill>
                <a:latin typeface="Times New Roman"/>
                <a:ea typeface="Calibri"/>
                <a:cs typeface="Microsoft Himalaya"/>
              </a:rPr>
              <a:t>Номінація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Microsoft Himalaya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Calibri"/>
                <a:cs typeface="Microsoft Himalaya"/>
              </a:rPr>
              <a:t>  «Сучасні якісні практики реалізації змісту освітнього 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Microsoft Himalaya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Calibri"/>
                <a:cs typeface="Microsoft Himalaya"/>
              </a:rPr>
              <a:t>напряму «Дитина в природному довкіллі» (інваріантний 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Microsoft Himalaya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/>
                <a:ea typeface="Calibri"/>
                <a:cs typeface="Microsoft Himalaya"/>
              </a:rPr>
              <a:t>складник) БКДО 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Microsoft Himalay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6649" y="601249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kern="0" dirty="0">
                <a:solidFill>
                  <a:srgbClr val="000000"/>
                </a:solidFill>
                <a:latin typeface="Microsoft Sans Serif"/>
              </a:rPr>
              <a:t>2023</a:t>
            </a:r>
            <a:endParaRPr lang="ru-RU" kern="0" dirty="0">
              <a:solidFill>
                <a:srgbClr val="0000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0935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975725" cy="715963"/>
          </a:xfrm>
        </p:spPr>
        <p:txBody>
          <a:bodyPr/>
          <a:lstStyle/>
          <a:p>
            <a:pPr algn="ctr"/>
            <a:r>
              <a:rPr lang="uk-UA" altLang="uk-UA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 урізноманітнити освітній процес та активізувати дошкільників для навчання використовуємо інноваційну технологію </a:t>
            </a:r>
            <a:r>
              <a:rPr lang="uk-UA" alt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«Лепбук»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-11113" y="15875"/>
            <a:ext cx="8926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Впровадження інноваційних технологій </a:t>
            </a:r>
            <a:endParaRPr lang="uk-UA" altLang="uk-UA" sz="3600" b="1"/>
          </a:p>
        </p:txBody>
      </p:sp>
      <p:pic>
        <p:nvPicPr>
          <p:cNvPr id="13316" name="Picture 3" descr="D:\Вихователь року\фото Детский сад\Вих. року\Дид. матеріали\IMG_20210302_124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130425"/>
            <a:ext cx="23510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:\Вихователь року\фото Детский сад\Вих. року\Дид. матеріали\IMG_20210302_12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0425"/>
            <a:ext cx="23510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3"/>
          <p:cNvSpPr>
            <a:spLocks noChangeArrowheads="1"/>
          </p:cNvSpPr>
          <p:nvPr/>
        </p:nvSpPr>
        <p:spPr bwMode="auto">
          <a:xfrm>
            <a:off x="0" y="4648200"/>
            <a:ext cx="3646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uk-U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 заповнити теку, діти  виконують певні завдання, проводять спостереження. </a:t>
            </a:r>
          </a:p>
        </p:txBody>
      </p:sp>
      <p:pic>
        <p:nvPicPr>
          <p:cNvPr id="13319" name="Picture 6" descr="D:\Вихователь року\фото Детский сад\Вих. року\Дид. матеріали\IMG_20210302_125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4295775"/>
            <a:ext cx="25638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 descr="D:\Вихователь року\фото Детский сад\Вих. року\Дид. матеріали\IMG_20210302_125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305300"/>
            <a:ext cx="25638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9800"/>
            <a:ext cx="3071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715963"/>
          </a:xfrm>
        </p:spPr>
        <p:txBody>
          <a:bodyPr/>
          <a:lstStyle/>
          <a:p>
            <a:r>
              <a:rPr lang="uk-UA" altLang="uk-UA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Пошуково-дослідницька діяльність</a:t>
            </a:r>
          </a:p>
        </p:txBody>
      </p:sp>
      <p:pic>
        <p:nvPicPr>
          <p:cNvPr id="14339" name="Picture 3" descr="D:\Вихователь року\фото Детский сад\Вих. року\Дослід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914400"/>
            <a:ext cx="1657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:\Вихователь року\фото Детский сад\Вих. року\Досліди\IMG-3b129d7ff98ce9e4f0cae00a43c2a3ea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91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D:\Вихователь року\фото Детский сад\Вих. року\Досліди\IMG-3a18a05ef819b1df6c6c96c4507b5058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91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D:\Вихователь року\фото Детский сад\Вих. року\Досліди\IMG-6818e2013c8c63b8a384883f759c6976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911225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D:\Вихователь року\фото Детский сад\Вих. року\Досліди\IMG_20210302_1256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7"/>
          <a:stretch>
            <a:fillRect/>
          </a:stretch>
        </p:blipFill>
        <p:spPr bwMode="auto">
          <a:xfrm>
            <a:off x="868363" y="3475038"/>
            <a:ext cx="187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D:\Вихователь року\фото Детский сад\Вих. року\Досліди\1002-5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042988"/>
            <a:ext cx="17049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D:\Вихователь року\фото Детский сад\Вих. року\Досліди\IMG-3788753c38233bb97c842bd737717b69-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3519488"/>
            <a:ext cx="3630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/>
          </p:cNvPr>
          <p:cNvSpPr/>
          <p:nvPr/>
        </p:nvSpPr>
        <p:spPr>
          <a:xfrm>
            <a:off x="-304800" y="5807075"/>
            <a:ext cx="90233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 час впровадження власного досвіду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 з дітьми, використовуємо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відомого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педагога-практика З. П. Плохій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8600" y="4763"/>
            <a:ext cx="8458200" cy="715962"/>
          </a:xfrm>
        </p:spPr>
        <p:txBody>
          <a:bodyPr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РМО для вихователів району. Заняття у куточку природи з елементами дослідницької  діяльності  «Про квіти дбають діти». </a:t>
            </a:r>
          </a:p>
        </p:txBody>
      </p:sp>
      <p:pic>
        <p:nvPicPr>
          <p:cNvPr id="15363" name="Picture 2" descr="D:\Вихователь року\фото Детский сад\Вих. року\рмо\FB_IMG_1585500720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7113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D:\Вихователь року\фото Детский сад\Вих. року\рмо\FB_IMG_1585500723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6638"/>
            <a:ext cx="288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D:\Вихователь року\фото Детский сад\Вих. року\рмо\FB_IMG_1585500726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5363"/>
            <a:ext cx="20447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D:\Вихователь року\фото Детский сад\Вих. року\рмо\FB_IMG_1585500728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0447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715963"/>
          </a:xfrm>
        </p:spPr>
        <p:txBody>
          <a:bodyPr/>
          <a:lstStyle/>
          <a:p>
            <a:pPr algn="ctr"/>
            <a:r>
              <a:rPr lang="uk-UA" altLang="uk-UA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Взаємовідвідування занять вихователям</a:t>
            </a:r>
            <a:r>
              <a:rPr lang="uk-UA" altLang="uk-UA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16387" name="Picture 2" descr="D:\Вихователь року\фото Детский сад\Вих. року\Взаємовідвідування\IMG-31f877bcc4ca18b7565c83fa2c3bb9c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5075"/>
            <a:ext cx="3200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:\Вихователь року\фото Детский сад\Вих. року\Взаємовідвідування\IMG-4fbede2e24c46ec70fcae0351e25cfa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127500"/>
            <a:ext cx="32004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:\Вихователь року\фото Детский сад\Вих. року\Заняття\IMG-20f18a526a99df3a4e19e389bddd3dd9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60475"/>
            <a:ext cx="32004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D:\Вихователь року\фото Детский сад\Вих. року\Заняття\IMG-90c2b95a0a2cdd901de03a0bd75fee42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607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1275"/>
            <a:ext cx="7772400" cy="715963"/>
          </a:xfrm>
        </p:spPr>
        <p:txBody>
          <a:bodyPr/>
          <a:lstStyle/>
          <a:p>
            <a:pPr algn="ctr">
              <a:defRPr/>
            </a:pPr>
            <a:r>
              <a:rPr lang="uk-UA" alt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розваги екологічного спрямування</a:t>
            </a:r>
          </a:p>
        </p:txBody>
      </p:sp>
      <p:pic>
        <p:nvPicPr>
          <p:cNvPr id="17411" name="Picture 2" descr="D:\Вихователь року\фото Детский сад\Вих. року\Свята розваги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7526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:\Вихователь року\фото Детский сад\Вих. року\Свята розваги\FB_IMG_1551805479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066800"/>
            <a:ext cx="23018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D:\Вихователь року\фото Детский сад\Вих. року\Свята розваги\IMG_20181026_1517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886200"/>
            <a:ext cx="2724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:\Вихователь року\фото Детский сад\Вих. року\Свята розваги\IMG_20201030_093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86200"/>
            <a:ext cx="24590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D:\Вихователь року\фото Детский сад\Вих. року\Свята розваги\IMG_20210302_1637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995363"/>
            <a:ext cx="18288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D:\Вихователь року\фото Детский сад\Вих. року\Свята розваги\IMG_20210302_1639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886200"/>
            <a:ext cx="2516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55688" y="-87313"/>
            <a:ext cx="7315200" cy="714376"/>
          </a:xfrm>
        </p:spPr>
        <p:txBody>
          <a:bodyPr/>
          <a:lstStyle/>
          <a:p>
            <a:r>
              <a:rPr lang="uk-UA" altLang="uk-UA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Прогулянки та спостереження у природі</a:t>
            </a:r>
          </a:p>
        </p:txBody>
      </p:sp>
      <p:pic>
        <p:nvPicPr>
          <p:cNvPr id="18435" name="Picture 4" descr="D:\Вихователь року\фото Детский сад\Вих. року\Прогулянки, спостереження\FB_IMG_161451163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990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D:\Вихователь року\фото Детский сад\Вих. року\Прогулянки, спостереження\IMG_2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143000"/>
            <a:ext cx="26971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D:\Вихователь року\фото Детский сад\Вих. року\Прогулянки, спостереження\IMG_20181129_113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7465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D:\Вихователь року\фото Детский сад\Вих. року\Прогулянки, спостереження\jssD6RDRU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10928"/>
          <a:stretch>
            <a:fillRect/>
          </a:stretch>
        </p:blipFill>
        <p:spPr bwMode="auto">
          <a:xfrm>
            <a:off x="4049713" y="990600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Вихователь року\фото Детский сад\Вих. року\Прогулянки, спостереження\zEh5oNsDgW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12431"/>
          <a:stretch>
            <a:fillRect/>
          </a:stretch>
        </p:blipFill>
        <p:spPr bwMode="auto">
          <a:xfrm>
            <a:off x="4038600" y="3749675"/>
            <a:ext cx="1909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37338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57200" y="152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Аналіз результатів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моніторингового тестування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47675" y="695325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визначення рівня екологічних знань дошкільнят нами було проведено тестування у вигляді завдань для дітей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7650" y="2195513"/>
          <a:ext cx="4371975" cy="1470025"/>
        </p:xfrm>
        <a:graphic>
          <a:graphicData uri="http://schemas.openxmlformats.org/drawingml/2006/table">
            <a:tbl>
              <a:tblPr firstRow="1" firstCol="1" bandRow="1"/>
              <a:tblGrid>
                <a:gridCol w="1628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Показник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Високий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Середній 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Низький 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Кількісне відношення (чол.)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3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10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7</a:t>
                      </a:r>
                      <a:endParaRPr lang="uk-UA" sz="11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Відсоткове відношення (%)</a:t>
                      </a:r>
                      <a:endParaRPr lang="uk-UA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15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50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35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482" name="Прямоугольник 6"/>
          <p:cNvSpPr>
            <a:spLocks noChangeArrowheads="1"/>
          </p:cNvSpPr>
          <p:nvPr/>
        </p:nvSpPr>
        <p:spPr bwMode="auto">
          <a:xfrm>
            <a:off x="171450" y="1582738"/>
            <a:ext cx="445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Таблиця 1.  Результати первинного тестування дітей</a:t>
            </a:r>
          </a:p>
        </p:txBody>
      </p:sp>
      <p:graphicFrame>
        <p:nvGraphicFramePr>
          <p:cNvPr id="19483" name="Объект 8"/>
          <p:cNvGraphicFramePr>
            <a:graphicFrameLocks noChangeAspect="1"/>
          </p:cNvGraphicFramePr>
          <p:nvPr/>
        </p:nvGraphicFramePr>
        <p:xfrm>
          <a:off x="4953000" y="2130425"/>
          <a:ext cx="39116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r:id="rId3" imgW="3913971" imgH="1853345" progId="">
                  <p:embed/>
                </p:oleObj>
              </mc:Choice>
              <mc:Fallback>
                <p:oleObj r:id="rId3" imgW="3913971" imgH="1853345" progId="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30425"/>
                        <a:ext cx="39116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Прямоугольник 8"/>
          <p:cNvSpPr>
            <a:spLocks noChangeArrowheads="1"/>
          </p:cNvSpPr>
          <p:nvPr/>
        </p:nvSpPr>
        <p:spPr bwMode="auto">
          <a:xfrm>
            <a:off x="4943475" y="1582738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Рис. 1.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Рівень екологічної вихованості  дітей у вересні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5275" y="4470400"/>
          <a:ext cx="4343400" cy="1301750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Показник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Високий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Середній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Низький</a:t>
                      </a:r>
                      <a:endParaRPr lang="uk-UA" sz="11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Кількісне відношення (чол.)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8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10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2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Відсоткове відношення (%)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40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50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Microsoft Himalaya"/>
                        </a:rPr>
                        <a:t>10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507" name="Прямоугольник 10"/>
          <p:cNvSpPr>
            <a:spLocks noChangeArrowheads="1"/>
          </p:cNvSpPr>
          <p:nvPr/>
        </p:nvSpPr>
        <p:spPr bwMode="auto">
          <a:xfrm>
            <a:off x="266700" y="3810000"/>
            <a:ext cx="447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Таблиця 2.  Результати повторного </a:t>
            </a:r>
          </a:p>
          <a:p>
            <a:pPr algn="ctr"/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тестування дітей</a:t>
            </a:r>
          </a:p>
        </p:txBody>
      </p:sp>
      <p:graphicFrame>
        <p:nvGraphicFramePr>
          <p:cNvPr id="19508" name="Объект 9"/>
          <p:cNvGraphicFramePr>
            <a:graphicFrameLocks noChangeAspect="1"/>
          </p:cNvGraphicFramePr>
          <p:nvPr/>
        </p:nvGraphicFramePr>
        <p:xfrm>
          <a:off x="4953000" y="4406900"/>
          <a:ext cx="39116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r:id="rId5" imgW="3907875" imgH="1822862" progId="">
                  <p:embed/>
                </p:oleObj>
              </mc:Choice>
              <mc:Fallback>
                <p:oleObj r:id="rId5" imgW="3907875" imgH="1822862" progId="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06900"/>
                        <a:ext cx="39116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9" name="Прямоугольник 12"/>
          <p:cNvSpPr>
            <a:spLocks noChangeArrowheads="1"/>
          </p:cNvSpPr>
          <p:nvPr/>
        </p:nvSpPr>
        <p:spPr bwMode="auto">
          <a:xfrm>
            <a:off x="4943475" y="38862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Рис. 4.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 Рівень екологічної вихованості  дітей у вересні 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2022 </a:t>
            </a: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р.</a:t>
            </a:r>
            <a:endParaRPr lang="uk-UA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Microsoft Himalaya" pitchFamily="2" charset="0"/>
            </a:endParaRPr>
          </a:p>
        </p:txBody>
      </p:sp>
      <p:sp>
        <p:nvSpPr>
          <p:cNvPr id="19510" name="Прямоугольник 13"/>
          <p:cNvSpPr>
            <a:spLocks noChangeArrowheads="1"/>
          </p:cNvSpPr>
          <p:nvPr/>
        </p:nvSpPr>
        <p:spPr bwMode="auto">
          <a:xfrm>
            <a:off x="171450" y="5943600"/>
            <a:ext cx="645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8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У дітей  групи простежується достатнє </a:t>
            </a:r>
          </a:p>
          <a:p>
            <a:r>
              <a:rPr lang="uk-UA" sz="18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Microsoft Himalaya" pitchFamily="2" charset="0"/>
              </a:rPr>
              <a:t>підвищення  рівня  екологічної  вихованості.</a:t>
            </a:r>
            <a:endParaRPr lang="uk-UA" sz="18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Microsoft Himalaya" pitchFamily="2" charset="0"/>
            </a:endParaRPr>
          </a:p>
        </p:txBody>
      </p:sp>
      <p:sp>
        <p:nvSpPr>
          <p:cNvPr id="19511" name="Прямоугольник 3"/>
          <p:cNvSpPr>
            <a:spLocks noChangeArrowheads="1"/>
          </p:cNvSpPr>
          <p:nvPr/>
        </p:nvSpPr>
        <p:spPr bwMode="auto">
          <a:xfrm>
            <a:off x="3048000" y="1354138"/>
            <a:ext cx="318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4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Microsoft Himalaya" pitchFamily="2" charset="0"/>
              </a:rPr>
              <a:t>Кількість дітей у групі – 20 чоловік</a:t>
            </a:r>
            <a:endParaRPr lang="uk-UA" sz="1400" b="1">
              <a:solidFill>
                <a:srgbClr val="C00000"/>
              </a:solidFill>
              <a:latin typeface="Calibri" pitchFamily="34" charset="0"/>
              <a:ea typeface="Calibri" pitchFamily="34" charset="0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6106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Calibri" pitchFamily="34" charset="0"/>
              </a:rPr>
              <a:t>    </a:t>
            </a:r>
            <a:r>
              <a:rPr lang="uk-UA" sz="2800" b="1" dirty="0">
                <a:latin typeface="Times New Roman" pitchFamily="18" charset="0"/>
                <a:cs typeface="Calibri" pitchFamily="34" charset="0"/>
              </a:rPr>
              <a:t>  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Виходячи  з вище викладеного, можемо  зробити висновок,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 групі  простежується динаміка зростання ефективності застосування розроблених форм та методів роботи і подальшого впровадження їх в освітній процес. </a:t>
            </a:r>
          </a:p>
          <a:p>
            <a:pPr algn="just"/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Результатами роботи стають позитивні зміни у відношенні дітей до природи, вміння встановлювати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причинно–наслідкові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зв’язки, робити висновки, працювати самостійно. Разом з тим у дітей виховується людяність, доброта, відповідальне ставлення до природи, пізнавальний інтерес до об’єктів та явищ природи, </a:t>
            </a: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діти опановують зачатки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дослідницької діяльності.</a:t>
            </a:r>
          </a:p>
          <a:p>
            <a:endParaRPr lang="uk-UA" b="1" dirty="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200400" y="0"/>
            <a:ext cx="2686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Висновки</a:t>
            </a:r>
            <a:endParaRPr lang="uk-UA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818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uk-UA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Інформаційна картка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066800"/>
            <a:ext cx="3124200" cy="467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BD2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Важинська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Юлія Геннадіївна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ихователь дошкільного підрозділу, спеціаліст І кваліфікаційної категорії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22098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Вектор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діяльності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закладу: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Формування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екологічного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світорозуміння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дошкільників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»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uk-UA" sz="3200" dirty="0">
              <a:latin typeface="+mn-lt"/>
            </a:endParaRPr>
          </a:p>
        </p:txBody>
      </p:sp>
      <p:pic>
        <p:nvPicPr>
          <p:cNvPr id="4" name="Рисунок 3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981200"/>
            <a:ext cx="304800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>
            <a:extLst/>
          </p:cNvPr>
          <p:cNvSpPr/>
          <p:nvPr/>
        </p:nvSpPr>
        <p:spPr>
          <a:xfrm>
            <a:off x="4267200" y="2743200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Педагогічне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кредо:  «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Якщо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запастися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терпінням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виявити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старання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то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посіяні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знання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неодмінно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дадуть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добрі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сходи»</a:t>
            </a:r>
            <a:b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endParaRPr lang="uk-UA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66700" y="1333500"/>
            <a:ext cx="8610600" cy="4191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uk-UA" altLang="uk-UA" sz="1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uk-UA" altLang="uk-UA" sz="1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Актуальність досвіду</a:t>
            </a:r>
            <a:r>
              <a:rPr lang="uk-UA" altLang="uk-UA" sz="18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формування активної позиції «захисника і друга» світу природи є основою у вихованні екологічної культури дошкільників. Діти особливо вразливі і чуйні, тому активно включаються у всі заходи щодо захисту тих, хто цього потребує. Важливо показати дітям, що люди займають більш сильну позицію по відношенню до світу природи. 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altLang="uk-UA" sz="1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Ідея: </a:t>
            </a: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 у вихованців міцних екологічних знань, розуміння органічного взаємозв’язку і єдності людини з навколишнім середовищем як єдиної гармонії, виховання особливої відповідальності за стан навколишнього середовища. 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uk-UA" altLang="uk-UA" sz="1800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Інноваційність</a:t>
            </a:r>
            <a:r>
              <a:rPr lang="uk-UA" altLang="uk-UA" sz="1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полягає в реалізації системи екологічної освіти, світорозумінні, створенні сучасного екологічного предметно-розвиваючого середовища, впровадженні нових підходів до екологічного виховання </a:t>
            </a:r>
            <a:r>
              <a:rPr lang="uk-UA" altLang="uk-UA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(регулярний збір і сортування відходів).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altLang="uk-UA" sz="18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досвіду:</a:t>
            </a: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формування знань про природу, природні явища, рослинний і тваринний світ;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розвиток естетичних почуттів: любові, поваги, бережливого ставлення по відношенню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світу природи;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спонукання в дітях бажання доглядати за природою і тваринами, берегти і зберігати</a:t>
            </a:r>
            <a:b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altLang="uk-UA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природні багатства.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848600" cy="639763"/>
          </a:xfrm>
        </p:spPr>
        <p:txBody>
          <a:bodyPr/>
          <a:lstStyle/>
          <a:p>
            <a:r>
              <a:rPr lang="uk-UA" altLang="uk-U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Розвивальне природне середовище </a:t>
            </a:r>
          </a:p>
        </p:txBody>
      </p:sp>
      <p:pic>
        <p:nvPicPr>
          <p:cNvPr id="8195" name="Picture 3" descr="D:\Вихователь року\фото Детский сад\Вих. року\Куточок природи, догляд\IMG_20210302_082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41363"/>
            <a:ext cx="25161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D:\Вихователь року\фото Детский сад\Вих. року\Куточок природи, догляд\IMG_20210121_110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3502025"/>
            <a:ext cx="29003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D:\Вихователь року\фото Детский сад\Вих. року\Виставки\IMG_20200302_112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505200"/>
            <a:ext cx="29003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342900" y="5680075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групі постійно проводиться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системна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щодо</a:t>
            </a:r>
          </a:p>
          <a:p>
            <a:pPr eaLnBrk="1" hangingPunct="1"/>
            <a:r>
              <a:rPr lang="uk-UA" alt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створення </a:t>
            </a:r>
            <a:r>
              <a:rPr lang="uk-UA" alt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еколого-розвивального</a:t>
            </a:r>
            <a:r>
              <a:rPr lang="uk-UA" alt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середовища: куточок </a:t>
            </a:r>
          </a:p>
          <a:p>
            <a:pPr eaLnBrk="1" hangingPunct="1"/>
            <a:r>
              <a:rPr lang="uk-UA" alt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природи з мешканцями, город на підвіконні.</a:t>
            </a:r>
          </a:p>
        </p:txBody>
      </p:sp>
      <p:pic>
        <p:nvPicPr>
          <p:cNvPr id="8199" name="Picture 8" descr="D:\Вихователь року\фото Детский сад\Вих. року\Огород\IMG-5f4ab7408bde243b1348efc1c5b2ce9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1988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315200" cy="715963"/>
          </a:xfrm>
        </p:spPr>
        <p:txBody>
          <a:bodyPr/>
          <a:lstStyle/>
          <a:p>
            <a:pPr algn="ctr"/>
            <a:r>
              <a:rPr lang="uk-UA" alt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Праця у куточку природи</a:t>
            </a:r>
          </a:p>
        </p:txBody>
      </p:sp>
      <p:pic>
        <p:nvPicPr>
          <p:cNvPr id="9219" name="Picture 3" descr="D:\Вихователь року\фото Детский сад\Вих. року\Куточок природи, догляд\IMG_20200207_092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849313"/>
            <a:ext cx="294481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:\Вихователь року\фото Детский сад\Вих. року\Куточок природи, догляд\IMG_20200207_092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9313"/>
            <a:ext cx="29051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Вихователь року\фото Детский сад\Вих. року\Огород\IMG_20210210_0938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190875"/>
            <a:ext cx="24384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Вихователь року\фото Детский сад\Вих. року\Огород\IMG-e08b5c93c0090cb298edc717cf905ec1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144838"/>
            <a:ext cx="41798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кутник 1"/>
          <p:cNvSpPr>
            <a:spLocks noChangeArrowheads="1"/>
          </p:cNvSpPr>
          <p:nvPr/>
        </p:nvSpPr>
        <p:spPr bwMode="auto">
          <a:xfrm>
            <a:off x="381000" y="5486400"/>
            <a:ext cx="4845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uk-UA" altLang="uk-UA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Microsoft Himalaya" pitchFamily="2" charset="0"/>
              </a:rPr>
              <a:t>Праця в природі: діти реалізують свої знання й уміння в орієнтації на екологічно доцільну поведінку.</a:t>
            </a:r>
            <a:endParaRPr lang="uk-UA" altLang="uk-UA" sz="20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217488" y="-38100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Осередок досліджень, осередок сортування сміття, </a:t>
            </a:r>
            <a:r>
              <a:rPr lang="ru-RU" alt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книжкова  зона  </a:t>
            </a:r>
            <a:endParaRPr lang="uk-UA" altLang="uk-UA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Вихователь року\фото Детский сад\Вих. року\Досліди\IMG_20210302_08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43050"/>
            <a:ext cx="338931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 descr="D:\Вихователь року\фото Детский сад\Вих. року\Дид. матеріали\IMG_20210302_13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543050"/>
            <a:ext cx="29781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D:\Вихователь року\фото Детский сад\Вих. року\Дид. матеріали\IMG_20210302_17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914400"/>
            <a:ext cx="22494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кутник 1"/>
          <p:cNvSpPr>
            <a:spLocks noChangeArrowheads="1"/>
          </p:cNvSpPr>
          <p:nvPr/>
        </p:nvSpPr>
        <p:spPr bwMode="auto">
          <a:xfrm>
            <a:off x="381000" y="4576763"/>
            <a:ext cx="701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Створено осередок досліджень, де знаходиться матеріал для дослідів.  Впроваджуємо нові підходи до екологічного виховання, один із  основних моментів - регулярний збір і сортування сміття. У книжковій зоні є «Куточок юних екологів» де підібрані  книжки з яскравими ілюстраціями.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300163" y="0"/>
            <a:ext cx="7315200" cy="715963"/>
          </a:xfrm>
        </p:spPr>
        <p:txBody>
          <a:bodyPr/>
          <a:lstStyle/>
          <a:p>
            <a:r>
              <a:rPr lang="uk-UA" alt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Розвивальне середовище</a:t>
            </a:r>
          </a:p>
        </p:txBody>
      </p:sp>
      <p:pic>
        <p:nvPicPr>
          <p:cNvPr id="11267" name="Picture 5" descr="D:\Вихователь року\фото Детский сад\Вих. року\Дид. матеріали\IMG_20210116_113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8265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D:\Вихователь року\фото Детский сад\Вих. року\Дид. матеріали\IMG_20210116_113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308350"/>
            <a:ext cx="172402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D:\Вихователь року\фото Детский сад\Вих. року\Дид. матеріали\IMG_20210116_113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328988"/>
            <a:ext cx="162718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D:\Вихователь року\фото Детский сад\Вих. року\Дид. матеріали\IMG_20210116_1144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882650"/>
            <a:ext cx="2228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D:\Вихователь року\фото Детский сад\Вих. року\Дид. матеріали\IMG_20210116_1134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328988"/>
            <a:ext cx="16208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D:\Вихователь року\фото Детский сад\Вих. року\Дид. матеріали\IMG_20210116_1140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882650"/>
            <a:ext cx="1606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:\Вихователь року\фото Детский сад\Вих. року\Дид. матеріали\IMG_20210116_114338.jpg">
            <a:extLst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2033" y="560696"/>
            <a:ext cx="1931740" cy="2575653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8" descr="D:\Вихователь року\фото Детский сад\Вих. року\Дид. матеріали\IMG_20210116_1138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328988"/>
            <a:ext cx="16208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Прямоугольник 10"/>
          <p:cNvSpPr>
            <a:spLocks noChangeArrowheads="1"/>
          </p:cNvSpPr>
          <p:nvPr/>
        </p:nvSpPr>
        <p:spPr bwMode="auto">
          <a:xfrm>
            <a:off x="-227013" y="5770563"/>
            <a:ext cx="858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Дидактичнний матеріал екологічного спрямування</a:t>
            </a:r>
          </a:p>
          <a:p>
            <a:pPr algn="ctr" eaLnBrk="1" hangingPunct="1"/>
            <a:r>
              <a:rPr lang="uk-UA" altLang="uk-UA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ігри на липучках та прищіпках, </a:t>
            </a:r>
            <a:r>
              <a:rPr lang="uk-UA" sz="2000" b="1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 які виготовляємо самостійно.</a:t>
            </a:r>
            <a:endParaRPr lang="uk-UA" altLang="uk-UA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Picture 2" descr="D:\Вихователь року\фото Детский сад\Вих. року\Дид. матеріали\IMG_20210302_1247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303588"/>
            <a:ext cx="18843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-26988" y="0"/>
            <a:ext cx="9144001" cy="715963"/>
          </a:xfrm>
        </p:spPr>
        <p:txBody>
          <a:bodyPr/>
          <a:lstStyle/>
          <a:p>
            <a:pPr algn="ctr"/>
            <a:r>
              <a:rPr lang="ru-RU" alt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Виставки дитячих малюнків, виготовлення екібан та</a:t>
            </a:r>
            <a:br>
              <a:rPr lang="ru-RU" alt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різних поробок  з природного матеріалу</a:t>
            </a:r>
            <a:endParaRPr lang="uk-UA" altLang="uk-UA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Вихователь року\фото Детский сад\Вих. року\Виставки\IMG_20181026_132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325563"/>
            <a:ext cx="25955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Вихователь року\фото Детский сад\Вих. року\Виставки\IMG_20200128_110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277938"/>
            <a:ext cx="26066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Вихователь року\фото Детский сад\Вих. року\Виставки\IMG_20181026_132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5814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:\Вихователь року\фото Детский сад\Вих. року\Виставки\IMG_20210302_0839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6675"/>
            <a:ext cx="27781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3349625" y="525462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із видів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природоохоронного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дітей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526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powerpoint-template-24</vt:lpstr>
      <vt:lpstr>Презентация PowerPoint</vt:lpstr>
      <vt:lpstr>Інформаційна картка </vt:lpstr>
      <vt:lpstr> Вектор  діяльності закладу:  «Формування екологічного світорозуміння дошкільників»  </vt:lpstr>
      <vt:lpstr>        Актуальність досвіду: формування активної позиції «захисника і друга» світу природи є основою у вихованні екологічної культури дошкільників. Діти особливо вразливі і чуйні, тому активно включаються у всі заходи щодо захисту тих, хто цього потребує. Важливо показати дітям, що люди займають більш сильну позицію по відношенню до світу природи.        Ідея: розвиток у вихованців міцних екологічних знань, розуміння органічного взаємозв’язку і єдності людини з навколишнім середовищем як єдиної гармонії, виховання особливої відповідальності за стан навколишнього середовища.                Інноваційність  полягає в реалізації системи екологічної освіти, світорозумінні, створенні сучасного екологічного предметно-розвиваючого середовища, впровадженні нових підходів до екологічного виховання  (регулярний збір і сортування відходів).                Мета досвіду: -  формування знань про природу, природні явища, рослинний і тваринний світ; -  розвиток естетичних почуттів: любові, поваги, бережливого ставлення по відношенню  до світу природи; -  спонукання в дітях бажання доглядати за природою і тваринами, берегти і зберігати  природні багатства.</vt:lpstr>
      <vt:lpstr>Розвивальне природне середовище </vt:lpstr>
      <vt:lpstr>Праця у куточку природи</vt:lpstr>
      <vt:lpstr>Презентация PowerPoint</vt:lpstr>
      <vt:lpstr>Розвивальне середовище</vt:lpstr>
      <vt:lpstr>Виставки дитячих малюнків, виготовлення екібан та  різних поробок  з природного матеріалу</vt:lpstr>
      <vt:lpstr>Щоб урізноманітнити освітній процес та активізувати дошкільників для навчання використовуємо інноваційну технологію «Лепбук»</vt:lpstr>
      <vt:lpstr>Пошуково-дослідницька діяльність</vt:lpstr>
      <vt:lpstr> РМО для вихователів району. Заняття у куточку природи з елементами дослідницької  діяльності  «Про квіти дбають діти». </vt:lpstr>
      <vt:lpstr>Взаємовідвідування занять вихователями</vt:lpstr>
      <vt:lpstr>Свята та розваги екологічного спрямування</vt:lpstr>
      <vt:lpstr>Прогулянки та спостереження у природі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 Windows</cp:lastModifiedBy>
  <cp:revision>223</cp:revision>
  <dcterms:created xsi:type="dcterms:W3CDTF">2007-04-02T02:11:51Z</dcterms:created>
  <dcterms:modified xsi:type="dcterms:W3CDTF">2024-04-04T07:55:49Z</dcterms:modified>
</cp:coreProperties>
</file>