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1" r:id="rId6"/>
    <p:sldId id="259" r:id="rId7"/>
    <p:sldId id="260" r:id="rId8"/>
    <p:sldId id="262" r:id="rId9"/>
    <p:sldId id="263" r:id="rId1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7EAF51-703E-4E39-8C1A-52476DEB0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xmlns="" id="{5F7E9C5E-96E0-414B-90B8-8029EFA920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62499752-E658-4BE9-9CA5-B2BB16600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3B2F-6348-4814-B4E0-6DF45CCD1311}" type="datetimeFigureOut">
              <a:rPr lang="uk-UA" smtClean="0"/>
              <a:t>16.02.2021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C43C86B2-C5B8-49B4-9AD4-A882359C7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040F0DCA-51BC-4A71-9FD6-3778C1F49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32E3E-F2B9-4031-A790-230850B77E7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4750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EAA7C0-7689-4B03-A761-9604CCE30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xmlns="" id="{A3CFD983-8E6A-4DED-BFA5-049FB8B401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69991C03-0FDF-4C87-9ECE-0EBC2B79A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3B2F-6348-4814-B4E0-6DF45CCD1311}" type="datetimeFigureOut">
              <a:rPr lang="uk-UA" smtClean="0"/>
              <a:t>16.02.2021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A8D0387D-366C-48D3-9251-9D24E12F4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6D6DDAEC-50BD-4B94-AC79-12DCD2BA6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32E3E-F2B9-4031-A790-230850B77E7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8986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xmlns="" id="{EBE20BAB-2F00-4B4D-A4BA-3E16FA795E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xmlns="" id="{DFA85D7A-5574-4627-ABD3-A9DEDEF696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31D9C37F-9A48-420A-AFF6-2D7EBD20A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3B2F-6348-4814-B4E0-6DF45CCD1311}" type="datetimeFigureOut">
              <a:rPr lang="uk-UA" smtClean="0"/>
              <a:t>16.02.2021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EA226D30-CD84-4D98-BA19-57EFBE73A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0A00F63E-D80C-4E25-9420-78D5E9DF2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32E3E-F2B9-4031-A790-230850B77E7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9300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354DB8-B240-4CF8-A49D-B56985041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8210E671-D84A-4586-8BAE-E73D936BF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5469B726-D72A-4962-A8CD-86729A025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3B2F-6348-4814-B4E0-6DF45CCD1311}" type="datetimeFigureOut">
              <a:rPr lang="uk-UA" smtClean="0"/>
              <a:t>16.02.2021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9C13F3FB-4727-49D3-949D-865FD37E3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E5E5DA70-7F14-4623-B1F4-4D6025B32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32E3E-F2B9-4031-A790-230850B77E7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6529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CC64F4-6167-49C7-9E3D-CCF7F7E43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16496307-27AB-4ED3-AB8B-ECE8570C56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C6F264A2-E743-4E24-8191-D80786E25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3B2F-6348-4814-B4E0-6DF45CCD1311}" type="datetimeFigureOut">
              <a:rPr lang="uk-UA" smtClean="0"/>
              <a:t>16.02.2021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A27C3BB4-1974-4FD0-A9F7-1A769498A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D90B5427-F156-465D-A655-F79F71DA5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32E3E-F2B9-4031-A790-230850B77E7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5924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B089D3-4F79-4442-8288-5FD8C431F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01DDD04C-CCDE-424B-A54F-CB5F87A33B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xmlns="" id="{B566A43A-A23B-4E69-A0EA-70840CC28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xmlns="" id="{6A858B22-8367-4D23-B03C-7ABF3EFC2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3B2F-6348-4814-B4E0-6DF45CCD1311}" type="datetimeFigureOut">
              <a:rPr lang="uk-UA" smtClean="0"/>
              <a:t>16.02.2021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xmlns="" id="{1FE34B2E-DDEC-4CEA-A809-C14F366A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xmlns="" id="{7D900C33-D5C1-4F61-BA51-D12180989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32E3E-F2B9-4031-A790-230850B77E7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0034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1FC80E-0EF1-468A-96F7-496A2C5FA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D7CA0D7F-CD27-41C9-9C38-EFABB07A1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xmlns="" id="{F6D9601D-A359-4171-B8D0-7B4F398710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xmlns="" id="{E569BF6E-5710-42DC-9097-96F956EC4E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xmlns="" id="{E6DA65CD-791B-4323-B687-D3F926774F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xmlns="" id="{0B39840B-864A-4E1E-902A-5D6420128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3B2F-6348-4814-B4E0-6DF45CCD1311}" type="datetimeFigureOut">
              <a:rPr lang="uk-UA" smtClean="0"/>
              <a:t>16.02.2021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xmlns="" id="{9AD7BFAD-ADB6-4CB6-AFD8-6A0D4563F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xmlns="" id="{FC69AAC1-B103-4E8C-B144-A9179A4C6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32E3E-F2B9-4031-A790-230850B77E7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6438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7DF134-0F9E-4A97-8654-2AB0CC86F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xmlns="" id="{A570AD23-99AB-407E-A407-E8D0FC235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3B2F-6348-4814-B4E0-6DF45CCD1311}" type="datetimeFigureOut">
              <a:rPr lang="uk-UA" smtClean="0"/>
              <a:t>16.02.2021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xmlns="" id="{73C79CB8-C6C0-4FE5-B096-BBEC437BD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xmlns="" id="{2D1DA4D5-7AEE-4391-BEB4-A19FACD16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32E3E-F2B9-4031-A790-230850B77E7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1437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xmlns="" id="{DD3E6EA8-6D57-4BDF-A631-F50C64518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3B2F-6348-4814-B4E0-6DF45CCD1311}" type="datetimeFigureOut">
              <a:rPr lang="uk-UA" smtClean="0"/>
              <a:t>16.02.2021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xmlns="" id="{5DCD0F02-E3C4-4CE6-B9FD-C2C5FFBCB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xmlns="" id="{C2B250E4-3EB8-488C-9D32-A0B16545A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32E3E-F2B9-4031-A790-230850B77E7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9530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769E4C-923B-47BE-A7C6-C4140A9DC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F57CD235-BC1F-42AE-A37B-7F46D589E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xmlns="" id="{571110FE-69B8-4BD0-8977-8673AB5623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xmlns="" id="{FE8648F5-3673-44AD-B4C4-33A4CB59E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3B2F-6348-4814-B4E0-6DF45CCD1311}" type="datetimeFigureOut">
              <a:rPr lang="uk-UA" smtClean="0"/>
              <a:t>16.02.2021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xmlns="" id="{705E6B72-17E1-48A6-9706-84C608270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xmlns="" id="{A33499CC-3CE7-4045-8802-B130F4A33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32E3E-F2B9-4031-A790-230850B77E7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5578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D220B9-D016-4B8D-ADA3-8D3B9F3A4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xmlns="" id="{F14B3F90-51F1-4AE0-8D81-053E0B2267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xmlns="" id="{403472DD-7113-423A-B7DB-A40FDB63C3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xmlns="" id="{5E59E178-830B-4FF1-8760-5A35217A7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3B2F-6348-4814-B4E0-6DF45CCD1311}" type="datetimeFigureOut">
              <a:rPr lang="uk-UA" smtClean="0"/>
              <a:t>16.02.2021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xmlns="" id="{4B458E5C-DD6A-4B21-932A-FDDBCD478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xmlns="" id="{5E024505-CBFC-4965-8CF3-B4E47C292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32E3E-F2B9-4031-A790-230850B77E7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4966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xmlns="" id="{A9E4E757-BC47-4DAA-A38A-435911B56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3733BB3B-08FF-41AD-857D-D3C09A490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E408D34F-0352-4365-A6F0-CDF96A4F35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13B2F-6348-4814-B4E0-6DF45CCD1311}" type="datetimeFigureOut">
              <a:rPr lang="uk-UA" smtClean="0"/>
              <a:t>16.02.2021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37C481DB-98ED-40EA-8C10-5396F6B29D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36C8808C-4368-44F6-B493-D5B7CF25DA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32E3E-F2B9-4031-A790-230850B77E7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4528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81D19FA-A9BE-4ADA-8765-BBEFEFA639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9343834-54C2-459C-8144-44E00041BE9F}"/>
              </a:ext>
            </a:extLst>
          </p:cNvPr>
          <p:cNvSpPr txBox="1"/>
          <p:nvPr/>
        </p:nvSpPr>
        <p:spPr>
          <a:xfrm>
            <a:off x="3331029" y="2015412"/>
            <a:ext cx="55423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«Про організацію протидії та попередження </a:t>
            </a:r>
            <a:r>
              <a:rPr lang="uk-UA" sz="3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булінгу</a:t>
            </a:r>
            <a:r>
              <a:rPr lang="uk-UA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в </a:t>
            </a:r>
            <a:r>
              <a:rPr lang="uk-UA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закладах освіти </a:t>
            </a:r>
            <a:r>
              <a:rPr lang="uk-UA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Дергачівської</a:t>
            </a:r>
            <a:r>
              <a:rPr lang="uk-UA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міської ради»</a:t>
            </a:r>
            <a:endParaRPr lang="uk-UA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376E30F-5523-41E5-A5CC-86ACFD642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5836"/>
            <a:ext cx="3038545" cy="4012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994E5CE-BF13-4789-A54C-651B0972B0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512" y="0"/>
            <a:ext cx="3037488" cy="3060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93963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D8B690D-5AF7-4181-B79A-689A6DD7E9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0EA08BA-1D97-4597-937E-68B76F8F0681}"/>
              </a:ext>
            </a:extLst>
          </p:cNvPr>
          <p:cNvSpPr txBox="1"/>
          <p:nvPr/>
        </p:nvSpPr>
        <p:spPr>
          <a:xfrm>
            <a:off x="0" y="74645"/>
            <a:ext cx="12064482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Нормативно-правові документи щодо організацію протидії та попередження </a:t>
            </a:r>
            <a:r>
              <a:rPr lang="uk-UA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булінгу</a:t>
            </a:r>
            <a:r>
              <a:rPr lang="uk-UA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закладі освіти</a:t>
            </a:r>
          </a:p>
          <a:p>
            <a:endParaRPr lang="uk-UA" dirty="0"/>
          </a:p>
          <a:p>
            <a:r>
              <a:rPr lang="uk-UA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Закон України «Про освіту»</a:t>
            </a:r>
          </a:p>
          <a:p>
            <a:r>
              <a:rPr lang="uk-UA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2.Постанова Кабінету Міністрів України від 24.02.2016 № 111 «Про затвердження Державної соціальної програми протидії торгівлі людьми на період до 2020 року»</a:t>
            </a:r>
          </a:p>
          <a:p>
            <a:r>
              <a:rPr lang="uk-UA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«Про затвердження Державної соціальної програми «Національний план дій щодо реалізації Конвенції ООН про права дитини» на період до 2021 року»  від 30.05.2018 </a:t>
            </a:r>
          </a:p>
          <a:p>
            <a:r>
              <a:rPr lang="uk-UA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453 </a:t>
            </a:r>
          </a:p>
          <a:p>
            <a:r>
              <a:rPr lang="uk-UA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Лист Міністерства освіти і науки України від 14.08.2020 № 1/9-436 «Про створення безпечного освітнього середовища в закладі освіти та попередження і протидії </a:t>
            </a:r>
            <a:r>
              <a:rPr lang="uk-UA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булінгу</a:t>
            </a:r>
            <a:r>
              <a:rPr lang="uk-UA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(цькуванню)» </a:t>
            </a:r>
          </a:p>
          <a:p>
            <a:r>
              <a:rPr lang="uk-UA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Лист Міністерства освіти і науки України від 20.07.2020 № 1/9-385 «Деякі питання організації виховного процесу у 2020/2021 н. р. щодо формування в дітей та учнівської молоді ціннісних життєвих навичок», </a:t>
            </a:r>
          </a:p>
          <a:p>
            <a:r>
              <a:rPr lang="uk-UA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6.Наказ Управління освіти, культури, молоді та спорту Дергачівської міської ради від 06.01.2021 №2 « Про організацію роботи щодо попередження </a:t>
            </a:r>
            <a:r>
              <a:rPr lang="uk-UA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булінгу</a:t>
            </a:r>
            <a:r>
              <a:rPr lang="uk-UA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та інших негативних явищ в учнівському середовищі»</a:t>
            </a:r>
          </a:p>
          <a:p>
            <a:endParaRPr lang="uk-UA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8787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6B7C2F5-E018-47C9-93DD-0C9699FC63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7C1B16A-659C-44AC-A50D-AAA288342E80}"/>
              </a:ext>
            </a:extLst>
          </p:cNvPr>
          <p:cNvSpPr txBox="1"/>
          <p:nvPr/>
        </p:nvSpPr>
        <p:spPr>
          <a:xfrm>
            <a:off x="93306" y="139959"/>
            <a:ext cx="11999167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uk-UA" sz="2400" b="1" i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Засновник або уповноважений орган (стаття 25 Закону України «Про освіту»)</a:t>
            </a:r>
          </a:p>
          <a:p>
            <a:pPr lvl="0" algn="ctr"/>
            <a:r>
              <a:rPr lang="uk-UA" sz="2400" b="1" i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Засновник:</a:t>
            </a:r>
          </a:p>
          <a:p>
            <a:pPr lvl="0" algn="ctr"/>
            <a:r>
              <a:rPr lang="uk-UA" sz="20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Здійснює контроль за виконанням плану заходів, спрямованих на запобігання та протидію </a:t>
            </a:r>
            <a:r>
              <a:rPr lang="uk-UA" sz="2000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булінгу</a:t>
            </a:r>
            <a:r>
              <a:rPr lang="uk-UA" sz="20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(цькуванню) в закладі освіти </a:t>
            </a:r>
          </a:p>
          <a:p>
            <a:pPr lvl="0" algn="ctr"/>
            <a:r>
              <a:rPr lang="uk-UA" sz="20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-Розглядає скарги про відмову у реагуванні на випадки </a:t>
            </a:r>
            <a:r>
              <a:rPr lang="uk-UA" sz="2000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булінгу</a:t>
            </a:r>
            <a:r>
              <a:rPr lang="uk-UA" sz="20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(цькування) за заявами здобувачів освіти, їхніх батьків, законних представників, інших осіб та приймає рішення за результатами розгляду таких скарг</a:t>
            </a:r>
          </a:p>
          <a:p>
            <a:pPr lvl="0" algn="ctr"/>
            <a:r>
              <a:rPr lang="uk-UA" sz="20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-Сприяє створенню безпечного освітнього середовища в закладі освіти та вживає заходів для надання соціальних та психолого-педагогічних послуг здобувачам освіти, які вчинили </a:t>
            </a:r>
            <a:r>
              <a:rPr lang="uk-UA" sz="2000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булінг</a:t>
            </a:r>
            <a:r>
              <a:rPr lang="uk-UA" sz="20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(цькування), стали його свідками або постраждали від </a:t>
            </a:r>
            <a:r>
              <a:rPr lang="uk-UA" sz="2000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булінгу</a:t>
            </a:r>
            <a:endParaRPr lang="uk-UA" sz="2000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2400" b="1" i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Керівник закладу освіти:</a:t>
            </a:r>
            <a:endParaRPr lang="uk-UA" sz="2400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uk-UA" sz="20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-Забезпечує створення у закладі освіти безпечного освітнього середовища, вільного від насильства та </a:t>
            </a:r>
            <a:r>
              <a:rPr lang="uk-UA" sz="2000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булінгу</a:t>
            </a:r>
            <a:r>
              <a:rPr lang="uk-UA" sz="20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(цькування) </a:t>
            </a:r>
          </a:p>
          <a:p>
            <a:pPr lvl="0" algn="ctr"/>
            <a:r>
              <a:rPr lang="uk-UA" sz="20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-Розглядає заяви про випадки </a:t>
            </a:r>
            <a:r>
              <a:rPr lang="uk-UA" sz="2000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булінгу</a:t>
            </a:r>
            <a:r>
              <a:rPr lang="uk-UA" sz="20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(цькування) здобувачів освіти, їхніх батьків, законних представників, інших осіб та видає рішення про проведення розслідування;</a:t>
            </a:r>
          </a:p>
          <a:p>
            <a:pPr lvl="0" algn="ctr"/>
            <a:r>
              <a:rPr lang="uk-UA" sz="20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</a:t>
            </a:r>
            <a:r>
              <a:rPr lang="uk-UA" sz="2000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Скликає</a:t>
            </a:r>
            <a:r>
              <a:rPr lang="uk-UA" sz="20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засідання комісії з розгляду випадків </a:t>
            </a:r>
            <a:r>
              <a:rPr lang="uk-UA" sz="2000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булінгу</a:t>
            </a:r>
            <a:r>
              <a:rPr lang="uk-UA" sz="20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(цькування) для прийняття рішення за результатами проведеного розслідування та вживає відповідних заходів реагування</a:t>
            </a:r>
          </a:p>
          <a:p>
            <a:pPr lvl="0" algn="ctr"/>
            <a:r>
              <a:rPr lang="uk-UA" sz="20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-Забезпечує виконання заходів для надання соціальних та психолого-педагогічних послуг здобувачам освіти, які вчинили </a:t>
            </a:r>
            <a:r>
              <a:rPr lang="uk-UA" sz="2000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булінг</a:t>
            </a:r>
            <a:r>
              <a:rPr lang="uk-UA" sz="20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стали його свідками або постраждали від </a:t>
            </a:r>
            <a:r>
              <a:rPr lang="uk-UA" sz="2000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булінгу</a:t>
            </a:r>
            <a:r>
              <a:rPr lang="uk-UA" sz="20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(цькування); </a:t>
            </a:r>
          </a:p>
          <a:p>
            <a:pPr lvl="0" algn="ctr"/>
            <a:r>
              <a:rPr lang="uk-UA" sz="20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-Повідомляє уповноваженим підрозділам органів Національної поліції України та службі у справах дітей про випадки </a:t>
            </a:r>
            <a:r>
              <a:rPr lang="uk-UA" sz="2000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булінгу</a:t>
            </a:r>
            <a:r>
              <a:rPr lang="uk-UA" sz="20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(цькування) в закладі освіти</a:t>
            </a:r>
          </a:p>
        </p:txBody>
      </p:sp>
    </p:spTree>
    <p:extLst>
      <p:ext uri="{BB962C8B-B14F-4D97-AF65-F5344CB8AC3E}">
        <p14:creationId xmlns:p14="http://schemas.microsoft.com/office/powerpoint/2010/main" val="2664209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DE49FC6-5C3B-4EF5-987A-46482155E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31F674C-3CB4-45A6-9447-0B37FC803B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3" y="615820"/>
            <a:ext cx="10786187" cy="61208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4B058C4-A8FD-4530-8160-1031C41C7A31}"/>
              </a:ext>
            </a:extLst>
          </p:cNvPr>
          <p:cNvSpPr txBox="1"/>
          <p:nvPr/>
        </p:nvSpPr>
        <p:spPr>
          <a:xfrm>
            <a:off x="2901820" y="121298"/>
            <a:ext cx="6410131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/>
              <a:t>ПРОТИДІЯ БУЛІНГУ (ЦЬКУВАННЮ) В ЗАКЛАДАХ ОСВІТИ</a:t>
            </a:r>
          </a:p>
        </p:txBody>
      </p:sp>
    </p:spTree>
    <p:extLst>
      <p:ext uri="{BB962C8B-B14F-4D97-AF65-F5344CB8AC3E}">
        <p14:creationId xmlns:p14="http://schemas.microsoft.com/office/powerpoint/2010/main" val="349760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26170BB-FA0B-42D6-B90B-DDA666BAC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43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CD1D6D8-CA8D-4FCB-8D36-17D57B37AE9E}"/>
              </a:ext>
            </a:extLst>
          </p:cNvPr>
          <p:cNvSpPr txBox="1"/>
          <p:nvPr/>
        </p:nvSpPr>
        <p:spPr>
          <a:xfrm>
            <a:off x="1819469" y="662473"/>
            <a:ext cx="8220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Офіційний веб сайт системи Безоплатної правової допомоги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DC082D0-1264-40D7-83C4-D4ECE659B2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292" y="1062583"/>
            <a:ext cx="6935415" cy="45074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464DDC4-87E2-4E8C-950A-DACA3534C003}"/>
              </a:ext>
            </a:extLst>
          </p:cNvPr>
          <p:cNvSpPr txBox="1"/>
          <p:nvPr/>
        </p:nvSpPr>
        <p:spPr>
          <a:xfrm>
            <a:off x="3200400" y="5691673"/>
            <a:ext cx="5924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https://www.legalaid.gov.ua/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66323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D49479CA-41C7-4DF9-8F5F-5F4561EC32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A702756-F14A-4CBD-8932-CEBC0BFACD3B}"/>
              </a:ext>
            </a:extLst>
          </p:cNvPr>
          <p:cNvSpPr txBox="1"/>
          <p:nvPr/>
        </p:nvSpPr>
        <p:spPr>
          <a:xfrm>
            <a:off x="1468017" y="149289"/>
            <a:ext cx="9255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заходів спрямований на попередження та протидії </a:t>
            </a:r>
            <a:r>
              <a:rPr lang="uk-UA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булінгу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закладі освіти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FE04F61C-3836-49A0-B12F-511678960C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953"/>
            <a:ext cx="4982308" cy="6308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BD804AD9-FA83-4CA4-A592-82E8FDF42B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373" y="706825"/>
            <a:ext cx="4469004" cy="6151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7388BF00-C089-4847-9398-53619E65AE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686" y="549399"/>
            <a:ext cx="3113314" cy="6233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5489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38E2848-BF93-48BC-BF00-E9C6B70C3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18FCC43-315E-47C1-A27E-A3B5987957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9" y="174272"/>
            <a:ext cx="6099104" cy="6509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F2845ED-EAFF-41DC-92D0-8E7B23F162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463" y="118541"/>
            <a:ext cx="5786043" cy="65170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28233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80BA5EE-5B40-4139-A374-2128D88B0E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F0EB06F-21CB-4FC3-B3CA-A007401B1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53" y="0"/>
            <a:ext cx="4521758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9366B95-B0D4-4640-8F42-29545A0EA5FF}"/>
              </a:ext>
            </a:extLst>
          </p:cNvPr>
          <p:cNvSpPr txBox="1"/>
          <p:nvPr/>
        </p:nvSpPr>
        <p:spPr>
          <a:xfrm>
            <a:off x="5567264" y="150845"/>
            <a:ext cx="543041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Національна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дитяча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гаряча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лінія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0800500-225 (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зі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стаціонарного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телефону),116 111 (з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мобільного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телефону).</a:t>
            </a:r>
          </a:p>
          <a:p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Національна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гаряча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лінія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з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попередження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домашнього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насильства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торгівлі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людьми та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гендерної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дискримінації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0800500-335 (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зі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стаціонарного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телефону),116 123(з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мобільного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телефону).</a:t>
            </a:r>
          </a:p>
          <a:p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Національна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гаряча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лінія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з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протидії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торгівлі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людьми та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консультуванню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мігрантів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0800505-501 (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зі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стаціонарного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телефону), 527(з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мобільного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телефону)</a:t>
            </a:r>
          </a:p>
          <a:p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BD874F5B-875F-4D85-AFA0-1921DDA7A6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287" y="4481804"/>
            <a:ext cx="1847461" cy="2304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5D66A812-CBB0-4516-9ACC-0D4A517152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48" y="4725955"/>
            <a:ext cx="2539056" cy="13964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48360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05B3850-295B-495C-A39C-C3D7CA397C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346F591D-D3BC-4D88-B2CC-780AD5D5D28A}"/>
              </a:ext>
            </a:extLst>
          </p:cNvPr>
          <p:cNvSpPr/>
          <p:nvPr/>
        </p:nvSpPr>
        <p:spPr>
          <a:xfrm>
            <a:off x="2593911" y="4870782"/>
            <a:ext cx="795901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uk-UA" sz="54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ЗУПИНИМО БУЛІНГ РАЗОМ!</a:t>
            </a:r>
          </a:p>
        </p:txBody>
      </p:sp>
    </p:spTree>
    <p:extLst>
      <p:ext uri="{BB962C8B-B14F-4D97-AF65-F5344CB8AC3E}">
        <p14:creationId xmlns:p14="http://schemas.microsoft.com/office/powerpoint/2010/main" val="3897200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509</Words>
  <Application>Microsoft Office PowerPoint</Application>
  <PresentationFormat>Произвольный</PresentationFormat>
  <Paragraphs>31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User</cp:lastModifiedBy>
  <cp:revision>24</cp:revision>
  <dcterms:created xsi:type="dcterms:W3CDTF">2021-02-16T07:54:13Z</dcterms:created>
  <dcterms:modified xsi:type="dcterms:W3CDTF">2021-02-16T12:59:35Z</dcterms:modified>
</cp:coreProperties>
</file>